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81c08d7fda334c5c" /><Relationship Type="http://schemas.openxmlformats.org/officeDocument/2006/relationships/extended-properties" Target="/docProps/app.xml" Id="Re942b170cdb240b5" /><Relationship Type="http://schemas.openxmlformats.org/officeDocument/2006/relationships/officeDocument" Target="/ppt/presentation.xml" Id="Rd400939d33ca4b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f583df82684933"/>
  </p:sldMasterIdLst>
  <p:notesMasterIdLst>
    <p:notesMasterId xmlns:r="http://schemas.openxmlformats.org/officeDocument/2006/relationships" r:id="Raf2712bef29f4758"/>
  </p:notesMasterIdLst>
  <p:sldIdLst>
    <p:sldId xmlns:r="http://schemas.openxmlformats.org/officeDocument/2006/relationships" id="256" r:id="Rf40d378af834427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43708c7eb03d4f5e" /><Relationship Type="http://schemas.openxmlformats.org/officeDocument/2006/relationships/slideMaster" Target="/ppt/slideMasters/slideMaster1.xml" Id="Rcef583df82684933" /><Relationship Type="http://schemas.openxmlformats.org/officeDocument/2006/relationships/notesMaster" Target="/ppt/notesMasters/notesMaster1.xml" Id="Raf2712bef29f4758" /><Relationship Type="http://schemas.openxmlformats.org/officeDocument/2006/relationships/presProps" Target="/ppt/presProps.xml" Id="R860ee23ab9204e74" /><Relationship Type="http://schemas.openxmlformats.org/officeDocument/2006/relationships/viewProps" Target="/ppt/viewProps.xml" Id="Rcdaedb77342a4cc1" /><Relationship Type="http://schemas.openxmlformats.org/officeDocument/2006/relationships/tableStyles" Target="/ppt/tableStyles.xml" Id="R5e353b0821c648ea" /><Relationship Type="http://schemas.openxmlformats.org/officeDocument/2006/relationships/slide" Target="/ppt/slides/slide1.xml" Id="Rf40d378af834427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5ef329a04c5744ce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f0e6c8bce714873" /><Relationship Type="http://schemas.openxmlformats.org/officeDocument/2006/relationships/notesMaster" Target="/ppt/notesMasters/notesMaster1.xml" Id="R34c55bf64afe4f0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1d028c6ab4a97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fafb767ff6574cb0" /><Relationship Type="http://schemas.openxmlformats.org/officeDocument/2006/relationships/slideLayout" Target="/ppt/slideLayouts/slideLayout1.xml" Id="Rbf43041ae6b2463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43041ae6b2463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68cf894664f9d" /><Relationship Type="http://schemas.openxmlformats.org/officeDocument/2006/relationships/notesSlide" Target="/ppt/notesSlides/notesSlide1.xml" Id="R07997365397e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9D8C94F-3681-441A-8163-6BF9AEE256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9525">
            <a:solidFill>
              <a:srgbClr val="07111F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D2E5466-FE3C-4195-85F6-00B683CC4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" y="266700"/>
            <a:ext cx="11658600" cy="6324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1423"/>
          </a:solidFill>
          <a:ln xmlns:a="http://schemas.openxmlformats.org/drawingml/2006/main" w="9525">
            <a:solidFill>
              <a:srgbClr val="1C324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568AC8E-C340-45AB-AE40-922FE2AD7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514350"/>
            <a:ext cx="4953000" cy="2038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D1A2C"/>
          </a:solidFill>
          <a:ln xmlns:a="http://schemas.openxmlformats.org/drawingml/2006/main" w="9525">
            <a:solidFill>
              <a:srgbClr val="2541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D4CA172-7C37-4980-985A-F0AE001B0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742950"/>
            <a:ext cx="20193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1727"/>
          </a:solidFill>
          <a:ln xmlns:a="http://schemas.openxmlformats.org/drawingml/2006/main" w="9525">
            <a:solidFill>
              <a:srgbClr val="7DD3F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898851C-A9D9-4C9A-AF76-FDBDA315A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809625"/>
            <a:ext cx="17907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7DD3FC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7DD3FC"/>
                </a:solidFill>
                <a:latin typeface="Aptos"/>
                <a:ea typeface="Aptos"/>
                <a:cs typeface="Aptos"/>
              </a:rPr>
              <a:t>PARTNER-READY LIVE EVENTS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C37379A-8AD4-4838-931C-DA5777F743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162050"/>
            <a:ext cx="44767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Viewering turns conference infrastructure into a premium event product.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5E6F781-0A5D-45A6-9296-51738DF18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133600"/>
            <a:ext cx="42672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AAB8C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AAB8C8"/>
                </a:solidFill>
                <a:latin typeface="Aptos"/>
                <a:ea typeface="Aptos"/>
                <a:cs typeface="Aptos"/>
              </a:rPr>
              <a:t>Slides, audio, captions, Q&amp;A, embeds, replay, and operator controls in one branded destination.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9DB4092-3222-4B1B-A5BE-91BD862227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514350"/>
            <a:ext cx="5676900" cy="2038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728"/>
          </a:solidFill>
          <a:ln xmlns:a="http://schemas.openxmlformats.org/drawingml/2006/main" w="9525">
            <a:solidFill>
              <a:srgbClr val="25415C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63671CC-B20D-4672-9F8C-5118FB3BA8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714375"/>
            <a:ext cx="2190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What partners can sell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2540183-8B5D-4CC2-8B4F-1081762147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1085850"/>
            <a:ext cx="1428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1727"/>
          </a:solidFill>
          <a:ln xmlns:a="http://schemas.openxmlformats.org/drawingml/2006/main" w="9525">
            <a:solidFill>
              <a:srgbClr val="7DD3F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A4409E2-E5FD-4E1D-8F05-1CE523C4FE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1152525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7DD3FC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7DD3FC"/>
                </a:solidFill>
                <a:latin typeface="Aptos"/>
                <a:ea typeface="Aptos"/>
                <a:cs typeface="Aptos"/>
              </a:rPr>
              <a:t>Simple webcast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4A06BEB-5255-417C-AD12-7B60DBA175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1085850"/>
            <a:ext cx="1428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1727"/>
          </a:solidFill>
          <a:ln xmlns:a="http://schemas.openxmlformats.org/drawingml/2006/main" w="9525">
            <a:solidFill>
              <a:srgbClr val="2DD4B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84412EA-F80F-4D62-9954-93B8D81E3F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1152525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2DD4B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2DD4BF"/>
                </a:solidFill>
                <a:latin typeface="Aptos"/>
                <a:ea typeface="Aptos"/>
                <a:cs typeface="Aptos"/>
              </a:rPr>
              <a:t>Managed webinar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A34D488-9876-4B09-8E28-AE4EBA842E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1085850"/>
            <a:ext cx="1428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1727"/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2A14393-8D7A-4AFA-91D9-274430214B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152525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60A5FA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60A5FA"/>
                </a:solidFill>
                <a:latin typeface="Aptos"/>
                <a:ea typeface="Aptos"/>
                <a:cs typeface="Aptos"/>
              </a:rPr>
              <a:t>Investor call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F9FFA7A-84C3-4ED7-B58F-8D90943EF2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1581150"/>
            <a:ext cx="1428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1727"/>
          </a:solidFill>
          <a:ln xmlns:a="http://schemas.openxmlformats.org/drawingml/2006/main" w="9525">
            <a:solidFill>
              <a:srgbClr val="34D399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E8D99C0-FB25-4C6D-861B-FA800AF43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1647825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Embedded event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88B1E93-0212-42D7-B733-ADEE0818B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1581150"/>
            <a:ext cx="1428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1727"/>
          </a:solidFill>
          <a:ln xmlns:a="http://schemas.openxmlformats.org/drawingml/2006/main" w="9525">
            <a:solidFill>
              <a:srgbClr val="FBBF24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668BDE4-2F17-4E05-924A-55819A26B8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1647825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Replay-ready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87C6A76-183C-4888-A2B4-19128C4CD4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1924050"/>
            <a:ext cx="4953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AAB8C8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8C8"/>
                </a:solidFill>
                <a:latin typeface="Aptos"/>
                <a:ea typeface="Aptos"/>
                <a:cs typeface="Aptos"/>
              </a:rPr>
              <a:t>Partner allowances can expose only the capabilities each client needs, without showing the machinery underneath.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6566ADF-0DAB-4D11-8577-ADB9F19F32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800350"/>
            <a:ext cx="1714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7DD3F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7DD3FC"/>
                </a:solidFill>
                <a:latin typeface="Aptos"/>
                <a:ea typeface="Aptos"/>
                <a:cs typeface="Aptos"/>
              </a:rPr>
              <a:t>Operating spine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90D2109-A95A-4D93-A79E-A30B6B2CD9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105150"/>
            <a:ext cx="25146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A2B"/>
          </a:solidFill>
          <a:ln xmlns:a="http://schemas.openxmlformats.org/drawingml/2006/main" w="9525">
            <a:solidFill>
              <a:srgbClr val="29445E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CCF9419-57BE-4096-857E-40C3FCA43F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105150"/>
            <a:ext cx="47625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DD3FC"/>
          </a:solidFill>
          <a:ln xmlns:a="http://schemas.openxmlformats.org/drawingml/2006/main" w="9525">
            <a:solidFill>
              <a:srgbClr val="7DD3F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757E593-DC2C-48B2-A073-7F40E2C879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48025"/>
            <a:ext cx="3238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7DD3F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7DD3FC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EB48877-3006-42BE-9302-D746A4FEC5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95675"/>
            <a:ext cx="2171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Audience surface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3422784-1557-4CA5-9EBD-4B20368CA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810000"/>
            <a:ext cx="21717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AAB8C8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8C8"/>
                </a:solidFill>
                <a:latin typeface="Aptos"/>
                <a:ea typeface="Aptos"/>
                <a:cs typeface="Aptos"/>
              </a:rPr>
              <a:t>Attendee and embed views keep the experience tight: slide, audio, captions, Q&amp;A, resources, DVR, replay.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810ECEE-EFC5-4F38-96B7-861FC26908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3105150"/>
            <a:ext cx="25146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A2B"/>
          </a:solidFill>
          <a:ln xmlns:a="http://schemas.openxmlformats.org/drawingml/2006/main" w="9525">
            <a:solidFill>
              <a:srgbClr val="29445E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6892FDC-3309-4480-BFF6-45FD49C2CE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3105150"/>
            <a:ext cx="47625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DD4BF"/>
          </a:solidFill>
          <a:ln xmlns:a="http://schemas.openxmlformats.org/drawingml/2006/main" w="9525">
            <a:solidFill>
              <a:srgbClr val="2DD4BF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956FC86-73E6-4A48-A880-764FB6E82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3248025"/>
            <a:ext cx="3238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DD4BF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DD4BF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0FD7C1D-3B06-49C1-8E9C-D95294FC03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3495675"/>
            <a:ext cx="2171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Mission control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2AD0EBB-E517-4F07-BEE9-304777D30B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3810000"/>
            <a:ext cx="21717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AAB8C8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8C8"/>
                </a:solidFill>
                <a:latin typeface="Aptos"/>
                <a:ea typeface="Aptos"/>
                <a:cs typeface="Aptos"/>
              </a:rPr>
              <a:t>Producer and Presenter rooms split operational control from focused delivery: slides, chat, hands, LCM state.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05BAD33-1539-4F99-A85C-79EAD754E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3105150"/>
            <a:ext cx="25146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A2B"/>
          </a:solidFill>
          <a:ln xmlns:a="http://schemas.openxmlformats.org/drawingml/2006/main" w="9525">
            <a:solidFill>
              <a:srgbClr val="29445E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04E6B8B-4BF6-495F-9BFD-0CF3667AE4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3105150"/>
            <a:ext cx="47625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0A5FA"/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3015768-7897-4CB9-BEC2-A450F661D4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248025"/>
            <a:ext cx="3238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0A5F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0A5FA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AB625C7-F763-4BBB-B50E-E143DA506B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495675"/>
            <a:ext cx="2171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Live media spine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66518A0-56CE-4B3C-937B-52DB754EF8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9850" y="3810000"/>
            <a:ext cx="21717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AAB8C8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8C8"/>
                </a:solidFill>
                <a:latin typeface="Aptos"/>
                <a:ea typeface="Aptos"/>
                <a:cs typeface="Aptos"/>
              </a:rPr>
              <a:t>Session-pinned HLS, WebCall/LCM integration, caption alignment, live update bus, health checks, and worker isolation.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F456FB4-5501-4957-A9BD-3805D147B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3105150"/>
            <a:ext cx="251460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A2B"/>
          </a:solidFill>
          <a:ln xmlns:a="http://schemas.openxmlformats.org/drawingml/2006/main" w="9525">
            <a:solidFill>
              <a:srgbClr val="29445E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73373C29-CA92-43EE-8198-83829F304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3105150"/>
            <a:ext cx="47625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9525">
            <a:solidFill>
              <a:srgbClr val="34D399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7B5AFD8-48F3-4105-93F9-30B1B4C918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3248025"/>
            <a:ext cx="3238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563150F-2770-4EEC-B585-BBEFA988B6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3495675"/>
            <a:ext cx="2171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Post-event path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75211707-1C76-4F8F-9D9B-D951FB9A7F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3810000"/>
            <a:ext cx="21717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AAB8C8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8C8"/>
                </a:solidFill>
                <a:latin typeface="Aptos"/>
                <a:ea typeface="Aptos"/>
                <a:cs typeface="Aptos"/>
              </a:rPr>
              <a:t>Replay workflow, recording pack, attendance trail, transcript foundations, summaries, chapters, and close-out actions.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585A9170-8709-4B73-B1A1-58063DFEA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762500"/>
            <a:ext cx="108585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91525"/>
          </a:solidFill>
          <a:ln xmlns:a="http://schemas.openxmlformats.org/drawingml/2006/main" w="9525">
            <a:solidFill>
              <a:srgbClr val="253B52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A449979A-00BF-4550-91C8-356AE97474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Security-conscious stack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7972C275-AE21-4279-82E3-F285D36BA3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5238750"/>
            <a:ext cx="3238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AAB8C8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8C8"/>
                </a:solidFill>
                <a:latin typeface="Aptos"/>
                <a:ea typeface="Aptos"/>
                <a:cs typeface="Aptos"/>
              </a:rPr>
              <a:t>Built like operational infrastructure, not a fragile webinar skin.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AF173AF5-DAC9-4D3E-B5D2-97CA3EF9F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4914900"/>
            <a:ext cx="16192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625"/>
          </a:solidFill>
          <a:ln xmlns:a="http://schemas.openxmlformats.org/drawingml/2006/main" w="9525">
            <a:solidFill>
              <a:srgbClr val="253B52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DA4DCEEF-0AA0-4607-AF0D-406F31F454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5029200"/>
            <a:ext cx="13525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7DD3F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7DD3FC"/>
                </a:solidFill>
                <a:latin typeface="Aptos"/>
                <a:ea typeface="Aptos"/>
                <a:cs typeface="Aptos"/>
              </a:rPr>
              <a:t>AWS runtime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F414301C-C305-4F21-AAD1-7F69B4782D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5257800"/>
            <a:ext cx="13525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AAB8C8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AAB8C8"/>
                </a:solidFill>
                <a:latin typeface="Aptos"/>
                <a:ea typeface="Aptos"/>
                <a:cs typeface="Aptos"/>
              </a:rPr>
              <a:t>ECS, RDS/Postgres, S3, CloudFront, CloudWatch, Secrets Manager, workers.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8CF9B1CC-B395-495B-ABD9-3BDF7F3A53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4914900"/>
            <a:ext cx="16192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625"/>
          </a:solidFill>
          <a:ln xmlns:a="http://schemas.openxmlformats.org/drawingml/2006/main" w="9525">
            <a:solidFill>
              <a:srgbClr val="253B52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E676F66B-41D3-43EC-BB77-59C7959A1D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5029200"/>
            <a:ext cx="13525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DD4BF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DD4BF"/>
                </a:solidFill>
                <a:latin typeface="Aptos"/>
                <a:ea typeface="Aptos"/>
                <a:cs typeface="Aptos"/>
              </a:rPr>
              <a:t>Edge controls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06C76D06-3EF6-42A5-BF60-082F45D8CD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5257800"/>
            <a:ext cx="13525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AAB8C8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AAB8C8"/>
                </a:solidFill>
                <a:latin typeface="Aptos"/>
                <a:ea typeface="Aptos"/>
                <a:cs typeface="Aptos"/>
              </a:rPr>
              <a:t>Cloudflare, TLS, WAF controls, cache-aware static delivery, API hardening.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D104D2E7-AE7C-4F78-A964-3A4EDC27AC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4914900"/>
            <a:ext cx="16192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625"/>
          </a:solidFill>
          <a:ln xmlns:a="http://schemas.openxmlformats.org/drawingml/2006/main" w="9525">
            <a:solidFill>
              <a:srgbClr val="253B52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4127925F-097F-43C5-8AC2-EBA8AD3747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5029200"/>
            <a:ext cx="13525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0A5F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0A5FA"/>
                </a:solidFill>
                <a:latin typeface="Aptos"/>
                <a:ea typeface="Aptos"/>
                <a:cs typeface="Aptos"/>
              </a:rPr>
              <a:t>State + sessions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8C019C4C-F630-4A84-A14B-210768991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5257800"/>
            <a:ext cx="13525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AAB8C8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AAB8C8"/>
                </a:solidFill>
                <a:latin typeface="Aptos"/>
                <a:ea typeface="Aptos"/>
                <a:cs typeface="Aptos"/>
              </a:rPr>
              <a:t>Redis sessions, live update bus, deterministic HLS routes, health endpoints.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EF236982-E744-4466-AB6E-465EDDDBE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4914900"/>
            <a:ext cx="16192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625"/>
          </a:solidFill>
          <a:ln xmlns:a="http://schemas.openxmlformats.org/drawingml/2006/main" w="9525">
            <a:solidFill>
              <a:srgbClr val="253B52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37C29DDB-6B33-4FEB-AD20-33AC164406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5029200"/>
            <a:ext cx="13525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Audit + roles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A8E68A77-FFEC-44BD-A4B7-93E872C82E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91700" y="5257800"/>
            <a:ext cx="13525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AAB8C8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AAB8C8"/>
                </a:solidFill>
                <a:latin typeface="Aptos"/>
                <a:ea typeface="Aptos"/>
                <a:cs typeface="Aptos"/>
              </a:rPr>
              <a:t>Admin, Producer, Presenter, attendee links, route checks, rollbackable releases.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DD1C2E4F-E5C9-4F42-B672-53239EB93C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6172200"/>
            <a:ext cx="7810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F8092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F8092"/>
                </a:solidFill>
                <a:latin typeface="Aptos"/>
                <a:ea typeface="Aptos"/>
                <a:cs typeface="Aptos"/>
              </a:rPr>
              <a:t>Current partner story: premium live delivery now; entitlement packaging, lifecycle comms, replay intelligence and rich media workflow next.</a:t>
            </a:r>
          </a:p>
        </p:txBody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C0FDBCC1-23A3-4CF5-ABF2-580EC76508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6115050"/>
            <a:ext cx="857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Viewering</a:t>
            </a:r>
          </a:p>
        </p:txBody>
      </p:sp>
    </p:spTree>
    <p:extLst>
      <p:ext uri="{BB962C8B-B14F-4D97-AF65-F5344CB8AC3E}">
        <p14:creationId xmlns:p14="http://schemas.microsoft.com/office/powerpoint/2010/main" val="190854824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2026-06-12T16:20:25.8780000Z</dcterms:created>
  <dcterms:modified xsi:type="dcterms:W3CDTF">2026-06-12T16:20:25.8780000Z</dcterms:modified>
</coreProperties>
</file>